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97" r:id="rId7"/>
    <p:sldId id="289" r:id="rId8"/>
    <p:sldId id="294" r:id="rId9"/>
    <p:sldId id="298" r:id="rId10"/>
    <p:sldId id="295" r:id="rId11"/>
    <p:sldId id="290" r:id="rId12"/>
    <p:sldId id="300" r:id="rId13"/>
    <p:sldId id="291" r:id="rId14"/>
    <p:sldId id="299" r:id="rId15"/>
    <p:sldId id="284" r:id="rId16"/>
    <p:sldId id="301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47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7410B-C28B-4403-BBDE-CC1400BE963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FF408-B0F5-4580-AC51-FC41B1555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52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80FF1-D1B8-4298-8F57-95CF1B4B62A9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EF941-F054-40C7-B052-99407698B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4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2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3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27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05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9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5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9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19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53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49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6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28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7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65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7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8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6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0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8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2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5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592BD-7242-4495-A006-6E94BEAF20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B3F94-2B54-45FA-BBFE-E93B533B7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4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47106" y="470113"/>
            <a:ext cx="5927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JSC “Mineral Wax Plant”</a:t>
            </a:r>
          </a:p>
          <a:p>
            <a:pPr algn="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BELWAX)</a:t>
            </a:r>
            <a:endParaRPr lang="ru-RU" sz="2400" b="1" dirty="0">
              <a:solidFill>
                <a:srgbClr val="3D3D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0" y="1768996"/>
            <a:ext cx="3652481" cy="226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58" y="1753919"/>
            <a:ext cx="3780000" cy="22794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1" y="4149021"/>
            <a:ext cx="3652482" cy="22796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45" y="4149021"/>
            <a:ext cx="379589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5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Accredited research laboratory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7916"/>
            <a:ext cx="8280920" cy="223224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Modern automatics equipment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titrator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spectroscan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gas chromatograph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and etc.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ASTM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test methods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Research and experimental works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development od new products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adjustment product composition.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656" y="3789040"/>
            <a:ext cx="1924667" cy="2729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04" y="3789040"/>
            <a:ext cx="2190989" cy="2729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035" y="4072195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Integrated management system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require international standard  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ISO 9001, ISO 14001, OHSAS 18001 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BY229048QEH-U)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44208" y="332656"/>
            <a:ext cx="2214578" cy="634982"/>
          </a:xfrm>
        </p:spPr>
        <p:txBody>
          <a:bodyPr>
            <a:noAutofit/>
          </a:bodyPr>
          <a:lstStyle/>
          <a:p>
            <a:pPr lv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Logistics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orridori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3570" y="1000108"/>
            <a:ext cx="3024192" cy="5214974"/>
          </a:xfrm>
        </p:spPr>
      </p:pic>
      <p:sp>
        <p:nvSpPr>
          <p:cNvPr id="11" name="TextBox 10"/>
          <p:cNvSpPr txBox="1"/>
          <p:nvPr/>
        </p:nvSpPr>
        <p:spPr>
          <a:xfrm>
            <a:off x="571472" y="1714488"/>
            <a:ext cx="4857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Profitable geographical location of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our enterprise by: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proximity of two main ports: Klaipeda, Riga;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wide network of the automobile, railway and air roads;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Pan European transport corridors: №2 and №9 going through the territory of the Republic of Belarus.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Delivery of finished products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 “Mineral Wax Plant” JSC by: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Automobile transport;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Railway transport;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Cargo Shipping;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365127"/>
            <a:ext cx="1999134" cy="831626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Logistics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7886700" cy="1424770"/>
          </a:xfrm>
        </p:spPr>
        <p:txBody>
          <a:bodyPr>
            <a:normAutofit/>
          </a:bodyPr>
          <a:lstStyle/>
          <a:p>
            <a:pPr lvl="0"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 overhead loading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platform: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6 receiving pipelines from a tank truck for various raw materials;</a:t>
            </a:r>
          </a:p>
          <a:p>
            <a:pPr marL="0" lvl="0" indent="0" algn="just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6 loading devices for loading products (various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omain Users\malashanka\Desktop\фото\IMG_6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881" y="2575169"/>
            <a:ext cx="3826119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2492896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Railway drainage trestle: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-2 module for heating refractory raw materials in railway tanks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gach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petrolatum);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-6 drainage devices for various raw materials from railroads;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-6 loading devices for loading railway tanks with different products;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Storage capacity: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-12 tanks (from 60 m3 to 80 m3) for various raw materials;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-12 containers (from 60 m3 to 80 m3) of finished products.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9617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Storage tank containers for raw materials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and finishing products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асилисушка\Desktop\Резервуарный парк сырья и готовой продук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483784"/>
            <a:ext cx="7068264" cy="4710335"/>
          </a:xfrm>
          <a:prstGeom prst="rect">
            <a:avLst/>
          </a:prstGeom>
          <a:noFill/>
        </p:spPr>
      </p:pic>
      <p:sp useBgFill="1">
        <p:nvSpPr>
          <p:cNvPr id="4" name="Прямоугольник 3"/>
          <p:cNvSpPr/>
          <p:nvPr/>
        </p:nvSpPr>
        <p:spPr>
          <a:xfrm>
            <a:off x="4643438" y="1714488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Storage capacity for raw materials and finishing products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1 680 м3.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9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4982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territory of JSC “Mineral wax plant”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Belwax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асилисушка\Desktop\Территория ОАО Завод горного вос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7000924" cy="490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365127"/>
            <a:ext cx="4943482" cy="920734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Offers for cooperation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746383"/>
          </a:xfrm>
        </p:spPr>
        <p:txBody>
          <a:bodyPr/>
          <a:lstStyle/>
          <a:p>
            <a:pPr lvl="0">
              <a:buNone/>
            </a:pPr>
            <a:r>
              <a:rPr lang="en-US" i="1" dirty="0" smtClean="0"/>
              <a:t>       </a:t>
            </a:r>
          </a:p>
        </p:txBody>
      </p:sp>
      <p:pic>
        <p:nvPicPr>
          <p:cNvPr id="5" name="Рисунок 4" descr="лицензия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428728" y="2000240"/>
            <a:ext cx="928694" cy="89662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сотрудничество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000496" y="1928802"/>
            <a:ext cx="1055689" cy="10001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Рисунок 6" descr="полупрод.jp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00826" y="1928802"/>
            <a:ext cx="1000132" cy="10001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3071810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Purchase of the license for production under a brand of your company by our plant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3071810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Creation of coproduction of perspective production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3071810"/>
            <a:ext cx="2714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Sale of a package of additives to our company for possible application in production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65126"/>
            <a:ext cx="6515118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BELWAX </a:t>
            </a:r>
            <a:br>
              <a:rPr lang="en-US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PARTNERSHIP IS A CHEMISTRY</a:t>
            </a:r>
            <a:endParaRPr lang="ru-RU" sz="28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4" name="Содержимое 3" descr="DJI_01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215369" cy="4643471"/>
          </a:xfrm>
        </p:spPr>
      </p:pic>
    </p:spTree>
    <p:extLst>
      <p:ext uri="{BB962C8B-B14F-4D97-AF65-F5344CB8AC3E}">
        <p14:creationId xmlns:p14="http://schemas.microsoft.com/office/powerpoint/2010/main" val="28901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670" y="571480"/>
            <a:ext cx="6457940" cy="563544"/>
          </a:xfrm>
        </p:spPr>
        <p:txBody>
          <a:bodyPr>
            <a:normAutofit/>
          </a:bodyPr>
          <a:lstStyle/>
          <a:p>
            <a:pPr algn="r"/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About company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643050"/>
            <a:ext cx="3886200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JSC “Mineral Wax Plant”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manufacturer of oil products, and is an active member of Oil and Chemistry Holding of the Republic of Belarus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Our company works on the market for more than 55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years and leader producer of paraffin waxes, candle waxes, paraffin emulsions.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IMG_615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643050"/>
            <a:ext cx="4286280" cy="4357718"/>
          </a:xfrm>
        </p:spPr>
      </p:pic>
    </p:spTree>
    <p:extLst>
      <p:ext uri="{BB962C8B-B14F-4D97-AF65-F5344CB8AC3E}">
        <p14:creationId xmlns:p14="http://schemas.microsoft.com/office/powerpoint/2010/main" val="11944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72132" y="571479"/>
            <a:ext cx="2943218" cy="785819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People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3" descr="D:\Алина\_VEKTOR\santa_vector03\santa_vector03\Distrution_S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357298"/>
            <a:ext cx="3815826" cy="372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85786" y="2428868"/>
            <a:ext cx="4286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69875" indent="-2698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Staff</a:t>
            </a:r>
            <a:r>
              <a:rPr lang="ru-RU" alt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291</a:t>
            </a:r>
            <a:endParaRPr lang="en-US" altLang="ru-RU" sz="2000" dirty="0">
              <a:solidFill>
                <a:srgbClr val="3C3C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6177" y="1425489"/>
            <a:ext cx="244827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269875" algn="ctr">
              <a:spcBef>
                <a:spcPct val="0"/>
              </a:spcBef>
              <a:defRPr/>
            </a:pPr>
            <a:r>
              <a:rPr lang="en-US" alt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2996952"/>
            <a:ext cx="4071966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113 </a:t>
            </a:r>
            <a:r>
              <a:rPr lang="en-US" altLang="ru-RU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ru-RU" altLang="ru-RU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under the age of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  </a:t>
            </a:r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124 </a:t>
            </a:r>
            <a:r>
              <a:rPr lang="en-US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high level of education</a:t>
            </a:r>
            <a:endParaRPr lang="ru-RU" alt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57620" y="365127"/>
            <a:ext cx="4657730" cy="634982"/>
          </a:xfrm>
        </p:spPr>
        <p:txBody>
          <a:bodyPr>
            <a:noAutofit/>
          </a:bodyPr>
          <a:lstStyle/>
          <a:p>
            <a:pPr algn="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Product portfolio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5871596" cy="4810286"/>
          </a:xfrm>
        </p:spPr>
        <p:txBody>
          <a:bodyPr anchor="ctr"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Paraffin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candle waxes, high refinery candle waxes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We produce waxes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under French company license "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Axens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Protective waxes;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Paraffin emulsions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We produce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paraffin emulsions according lice9nse of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Kronospan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Technicals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Preservation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oils and lubricants, cable lubricants;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Reagents for drilling;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Mould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release and parting lubricants;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Lubricating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cooling technological agents;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Model compositions;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Greases.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13" y="3020647"/>
            <a:ext cx="2286016" cy="14087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27" y="1340768"/>
            <a:ext cx="2233388" cy="1599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13" y="4653136"/>
            <a:ext cx="2286016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65126"/>
            <a:ext cx="6984776" cy="13356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Implementation of investment project “The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project on production fully refined paraffin wax, oils, lubricants, lubricating and cooling fluids, model compounds with reconstruction of the energy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complex” 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13.06.2013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30.09.2016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4025" t="4198" r="4927" b="4688"/>
          <a:stretch/>
        </p:blipFill>
        <p:spPr bwMode="auto">
          <a:xfrm>
            <a:off x="395536" y="1748899"/>
            <a:ext cx="2622168" cy="261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ПРОДУКЦИЯ\газпром\фото\IMG_6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49710"/>
            <a:ext cx="2736128" cy="261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РОДУКЦИЯ\газпром\фото\IMG_6167 для презентац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17643"/>
            <a:ext cx="2304256" cy="26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3380" y="4509120"/>
            <a:ext cx="27084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  <a:spcBef>
                <a:spcPts val="240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Third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step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implementation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Trigeneration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complex with two gas engine generator with total energy capacity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2,99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MWth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31.12.2015;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511629"/>
            <a:ext cx="2808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Second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step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implementation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Production of oils, lubricants, lubricating and cooling fluids, model compounds with capacity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30 100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tons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08.07.2016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5003" y="4509120"/>
            <a:ext cx="2429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First step of implementation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Production fully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refined paraffin wax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with capacity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20 000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tons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30.09.2016.</a:t>
            </a:r>
          </a:p>
        </p:txBody>
      </p:sp>
    </p:spTree>
    <p:extLst>
      <p:ext uri="{BB962C8B-B14F-4D97-AF65-F5344CB8AC3E}">
        <p14:creationId xmlns:p14="http://schemas.microsoft.com/office/powerpoint/2010/main" val="8215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Production of oils, lubricants,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lubricating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and cooling fluids, model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compounds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071678"/>
            <a:ext cx="4500594" cy="888995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Capacity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30 100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tons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year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асилисушка\Desktop\Линия по производству специальных масел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26"/>
            <a:ext cx="3859162" cy="2571768"/>
          </a:xfrm>
          <a:prstGeom prst="rect">
            <a:avLst/>
          </a:prstGeom>
          <a:noFill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929190" y="4643446"/>
            <a:ext cx="3714776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automated production and technological lines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Василисушка\Desktop\Производственный корпус производства масел, смазок, СОЖ и модельных состав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14686"/>
            <a:ext cx="4071966" cy="2951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7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Equipment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047806" cy="4483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European producers equipment: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SPX-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Tapflo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KSB,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Sandvik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Grundfos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IKA.</a:t>
            </a:r>
          </a:p>
          <a:p>
            <a:pPr lvl="0"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The production is equipped with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automated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control system.</a:t>
            </a:r>
          </a:p>
          <a:p>
            <a:pPr lvl="0"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Reactor equipment with a device for controlled intensive mass transfer.</a:t>
            </a:r>
          </a:p>
          <a:p>
            <a:pPr lvl="0"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Installation of granulation in the production of model compositions and protective waxes.</a:t>
            </a:r>
          </a:p>
          <a:p>
            <a:pPr lvl="0"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Automated lines of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different packaging.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Flow pumps-mixers, dispersants, homogenizers, in the production of highly stable lubricating-cooling technological equipment and emulsions.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1229" y="1539250"/>
            <a:ext cx="2518285" cy="2265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5125" y="4256041"/>
            <a:ext cx="2180928" cy="2201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2" y="4266199"/>
            <a:ext cx="2907904" cy="2180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51" y="1429216"/>
            <a:ext cx="2032560" cy="25136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8807" y="1564904"/>
            <a:ext cx="2518288" cy="221403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7765" y="-6648450"/>
            <a:ext cx="192045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66199"/>
            <a:ext cx="2952328" cy="21809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48708" y="548680"/>
            <a:ext cx="2555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Equipment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58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71899" y="476672"/>
            <a:ext cx="630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Energy complex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9" y="1687131"/>
            <a:ext cx="7875195" cy="343350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72352"/>
              </p:ext>
            </p:extLst>
          </p:nvPr>
        </p:nvGraphicFramePr>
        <p:xfrm>
          <a:off x="467544" y="5445224"/>
          <a:ext cx="4464498" cy="1104900"/>
        </p:xfrm>
        <a:graphic>
          <a:graphicData uri="http://schemas.openxmlformats.org/drawingml/2006/table">
            <a:tbl>
              <a:tblPr/>
              <a:tblGrid>
                <a:gridCol w="2592290"/>
                <a:gridCol w="936104"/>
                <a:gridCol w="936104"/>
              </a:tblGrid>
              <a:tr h="18188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Steam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0,6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MPa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 over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185</a:t>
                      </a:r>
                      <a:r>
                        <a:rPr lang="ru-RU" sz="1400" b="1" i="0" u="none" strike="noStrike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  1,2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MPa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 over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240</a:t>
                      </a:r>
                      <a:r>
                        <a:rPr lang="ru-RU" sz="1400" b="1" i="0" u="none" strike="noStrike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tons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hour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Electric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energy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0,4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kWt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kWt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hour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Cooled water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7-14</a:t>
                      </a:r>
                      <a:r>
                        <a:rPr lang="ru-RU" sz="1400" b="1" i="0" u="none" strike="noStrike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kWt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885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5044966"/>
            <a:ext cx="4851753" cy="5368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472" tIns="39370" rIns="220472" bIns="3937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Production of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fuel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and energy resources</a:t>
            </a:r>
            <a:endParaRPr lang="ru-RU" sz="16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9827" y="5445224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production is equipped with a process automation system based on the Centrum VP system manufacturer of the world leader in this field Yokogawa (Japan)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626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Тема1</vt:lpstr>
      <vt:lpstr>1_Тема1</vt:lpstr>
      <vt:lpstr>Презентация PowerPoint</vt:lpstr>
      <vt:lpstr>About company</vt:lpstr>
      <vt:lpstr>People</vt:lpstr>
      <vt:lpstr>Product portfolio</vt:lpstr>
      <vt:lpstr>Implementation of investment project “The project on production fully refined paraffin wax, oils, lubricants, lubricating and cooling fluids, model compounds with reconstruction of the energy complex” (13.06.2013 - 30.09.2016)</vt:lpstr>
      <vt:lpstr>Production of oils, lubricants, lubricating  and cooling fluids, model compounds</vt:lpstr>
      <vt:lpstr>Equipment</vt:lpstr>
      <vt:lpstr>Презентация PowerPoint</vt:lpstr>
      <vt:lpstr>Презентация PowerPoint</vt:lpstr>
      <vt:lpstr>Accredited research laboratory</vt:lpstr>
      <vt:lpstr>Logistics</vt:lpstr>
      <vt:lpstr>Logistics</vt:lpstr>
      <vt:lpstr>Storage tank containers for raw materials  and finishing products   </vt:lpstr>
      <vt:lpstr>The territory of JSC “Mineral wax plant”  (Belwax)</vt:lpstr>
      <vt:lpstr>Offers for cooperation</vt:lpstr>
      <vt:lpstr>BELWAX  PARTNERSHIP IS A CHEMISTRY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Н. Драгун</dc:creator>
  <cp:lastModifiedBy>Ирина Н. Макаревич</cp:lastModifiedBy>
  <cp:revision>87</cp:revision>
  <cp:lastPrinted>2018-06-29T11:55:28Z</cp:lastPrinted>
  <dcterms:created xsi:type="dcterms:W3CDTF">2018-04-04T11:06:14Z</dcterms:created>
  <dcterms:modified xsi:type="dcterms:W3CDTF">2019-03-22T13:47:30Z</dcterms:modified>
</cp:coreProperties>
</file>